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</p:sldMasterIdLst>
  <p:notesMasterIdLst>
    <p:notesMasterId r:id="rId50"/>
  </p:notesMasterIdLst>
  <p:handoutMasterIdLst>
    <p:handoutMasterId r:id="rId51"/>
  </p:handoutMasterIdLst>
  <p:sldIdLst>
    <p:sldId id="1391" r:id="rId2"/>
    <p:sldId id="1320" r:id="rId3"/>
    <p:sldId id="1393" r:id="rId4"/>
    <p:sldId id="1394" r:id="rId5"/>
    <p:sldId id="1426" r:id="rId6"/>
    <p:sldId id="1395" r:id="rId7"/>
    <p:sldId id="1400" r:id="rId8"/>
    <p:sldId id="1397" r:id="rId9"/>
    <p:sldId id="1403" r:id="rId10"/>
    <p:sldId id="1398" r:id="rId11"/>
    <p:sldId id="1402" r:id="rId12"/>
    <p:sldId id="1450" r:id="rId13"/>
    <p:sldId id="1401" r:id="rId14"/>
    <p:sldId id="1415" r:id="rId15"/>
    <p:sldId id="1428" r:id="rId16"/>
    <p:sldId id="1429" r:id="rId17"/>
    <p:sldId id="1430" r:id="rId18"/>
    <p:sldId id="1431" r:id="rId19"/>
    <p:sldId id="1432" r:id="rId20"/>
    <p:sldId id="1451" r:id="rId21"/>
    <p:sldId id="1452" r:id="rId22"/>
    <p:sldId id="1453" r:id="rId23"/>
    <p:sldId id="1472" r:id="rId24"/>
    <p:sldId id="1454" r:id="rId25"/>
    <p:sldId id="1455" r:id="rId26"/>
    <p:sldId id="1456" r:id="rId27"/>
    <p:sldId id="1457" r:id="rId28"/>
    <p:sldId id="1458" r:id="rId29"/>
    <p:sldId id="1459" r:id="rId30"/>
    <p:sldId id="1460" r:id="rId31"/>
    <p:sldId id="1461" r:id="rId32"/>
    <p:sldId id="1462" r:id="rId33"/>
    <p:sldId id="1463" r:id="rId34"/>
    <p:sldId id="1465" r:id="rId35"/>
    <p:sldId id="1466" r:id="rId36"/>
    <p:sldId id="1464" r:id="rId37"/>
    <p:sldId id="1467" r:id="rId38"/>
    <p:sldId id="1468" r:id="rId39"/>
    <p:sldId id="1469" r:id="rId40"/>
    <p:sldId id="1470" r:id="rId41"/>
    <p:sldId id="1471" r:id="rId42"/>
    <p:sldId id="1473" r:id="rId43"/>
    <p:sldId id="1474" r:id="rId44"/>
    <p:sldId id="1475" r:id="rId45"/>
    <p:sldId id="1409" r:id="rId46"/>
    <p:sldId id="1412" r:id="rId47"/>
    <p:sldId id="1413" r:id="rId48"/>
    <p:sldId id="1414" r:id="rId49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388273" indent="1353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777899" indent="1353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167525" indent="1353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557151" indent="1353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1948129" algn="l" defTabSz="779252" rtl="0" eaLnBrk="1" latinLnBrk="0" hangingPunct="1"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337755" algn="l" defTabSz="779252" rtl="0" eaLnBrk="1" latinLnBrk="0" hangingPunct="1"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2727381" algn="l" defTabSz="779252" rtl="0" eaLnBrk="1" latinLnBrk="0" hangingPunct="1"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117007" algn="l" defTabSz="779252" rtl="0" eaLnBrk="1" latinLnBrk="0" hangingPunct="1">
      <a:defRPr sz="2000" b="1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FFFFCC"/>
    <a:srgbClr val="000099"/>
    <a:srgbClr val="DCDBDF"/>
    <a:srgbClr val="006600"/>
    <a:srgbClr val="666633"/>
    <a:srgbClr val="336600"/>
    <a:srgbClr val="FFFF66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0183" autoAdjust="0"/>
    <p:restoredTop sz="94306" autoAdjust="0"/>
  </p:normalViewPr>
  <p:slideViewPr>
    <p:cSldViewPr snapToGrid="0">
      <p:cViewPr>
        <p:scale>
          <a:sx n="66" d="100"/>
          <a:sy n="66" d="100"/>
        </p:scale>
        <p:origin x="-84" y="-60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1674" y="2550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Enterprise Computing with Java (MCA-305)</a:t>
            </a:r>
            <a:endParaRPr lang="en-US" dirty="0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2850"/>
            <a:ext cx="62658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900"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© Bharati Vidyapeeth’s Institute of Computer Applications and Management, New Delhi-63, by Dr. Sunil Pratap Singh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1925" y="8861425"/>
            <a:ext cx="2836863" cy="48101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900"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U1.</a:t>
            </a:r>
            <a:fld id="{9B33F9C5-F45A-497A-BB3A-D08F23AAE931}" type="slidenum">
              <a:rPr lang="en-US"/>
              <a:pPr>
                <a:defRPr/>
              </a:pPr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35857907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Enterprise Computing with Java (MCA-305)</a:t>
            </a:r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6355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0250" y="4559300"/>
            <a:ext cx="5854700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© Bharati Vidyapeeth’s Institute of Computer Applications and Management, New Delhi-63, by Dr. Sunil Pratap Singh</a:t>
            </a:r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cs typeface="+mn-cs"/>
              </a:defRPr>
            </a:lvl1pPr>
          </a:lstStyle>
          <a:p>
            <a:pPr>
              <a:defRPr/>
            </a:pPr>
            <a:fld id="{BD800C83-4C79-4150-9A26-6D9FADE0ED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4241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1pPr>
    <a:lvl2pPr marL="388273" algn="l" rtl="0" eaLnBrk="0" fontAlgn="base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2pPr>
    <a:lvl3pPr marL="777899" algn="l" rtl="0" eaLnBrk="0" fontAlgn="base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3pPr>
    <a:lvl4pPr marL="1167525" algn="l" rtl="0" eaLnBrk="0" fontAlgn="base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4pPr>
    <a:lvl5pPr marL="1557151" algn="l" rtl="0" eaLnBrk="0" fontAlgn="base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5pPr>
    <a:lvl6pPr marL="1947686" algn="l" defTabSz="77907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223" algn="l" defTabSz="77907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6760" algn="l" defTabSz="77907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6298" algn="l" defTabSz="77907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10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cs typeface="Arial" charset="0"/>
            </a:endParaRP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 bwMode="auto">
          <a:xfrm>
            <a:off x="4143375" y="9118600"/>
            <a:ext cx="3170238" cy="481013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0" hangingPunct="0">
              <a:defRPr/>
            </a:pPr>
            <a:fld id="{618A4293-AE71-495D-828F-3934B323B756}" type="slidenum">
              <a:rPr lang="en-US" sz="1200" b="0">
                <a:cs typeface="+mn-cs"/>
              </a:rPr>
              <a:pPr algn="r" eaLnBrk="0" hangingPunct="0">
                <a:defRPr/>
              </a:pPr>
              <a:t>1</a:t>
            </a:fld>
            <a:endParaRPr lang="en-US" sz="1200" b="0" dirty="0">
              <a:cs typeface="+mn-cs"/>
            </a:endParaRPr>
          </a:p>
        </p:txBody>
      </p:sp>
      <p:sp>
        <p:nvSpPr>
          <p:cNvPr id="171013" name="Footer Placeholder 1"/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r>
              <a:rPr lang="en-US" sz="1200" b="0"/>
              <a:t>© Bharati Vidyapeeth’s Institute of Computer Applications and Management, New Delhi-63, by Dr. Sunil Pratap Singh</a:t>
            </a:r>
          </a:p>
        </p:txBody>
      </p:sp>
      <p:sp>
        <p:nvSpPr>
          <p:cNvPr id="171014" name="Header Placeholder 6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endParaRPr lang="en-US" sz="1200" b="0"/>
          </a:p>
        </p:txBody>
      </p:sp>
      <p:sp>
        <p:nvSpPr>
          <p:cNvPr id="171015" name="Date Placeholder 9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r>
              <a:rPr lang="en-US" sz="1200" b="0"/>
              <a:t>Enterprise Computing with Java (MCA-305)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ACB34B0-5B92-44DD-B1C3-4F0D69E8AB4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2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Enterprise Computing with Java (MCA-305)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Bharati Vidyapeeth’s Institute of Computer Applications and Management, New Delhi-63, by Dr. Sunil Pratap Singh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800C83-4C79-4150-9A26-6D9FADE0EDC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08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574009" y="42863"/>
            <a:ext cx="1995982" cy="811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23"/>
          <p:cNvSpPr>
            <a:spLocks noChangeArrowheads="1"/>
          </p:cNvSpPr>
          <p:nvPr userDrawn="1"/>
        </p:nvSpPr>
        <p:spPr bwMode="auto">
          <a:xfrm>
            <a:off x="0" y="4885135"/>
            <a:ext cx="9144000" cy="258365"/>
          </a:xfrm>
          <a:prstGeom prst="rect">
            <a:avLst/>
          </a:prstGeom>
          <a:solidFill>
            <a:srgbClr val="0000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5" name="Text Box 25"/>
          <p:cNvSpPr txBox="1">
            <a:spLocks noChangeArrowheads="1"/>
          </p:cNvSpPr>
          <p:nvPr userDrawn="1"/>
        </p:nvSpPr>
        <p:spPr bwMode="auto">
          <a:xfrm>
            <a:off x="1" y="4899422"/>
            <a:ext cx="9144000" cy="21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907" tIns="38953" rIns="77907" bIns="38953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sz="900" dirty="0" err="1">
                <a:solidFill>
                  <a:schemeClr val="bg1"/>
                </a:solidFill>
                <a:latin typeface="Arial" charset="0"/>
              </a:rPr>
              <a:t>Bharati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Arial" charset="0"/>
              </a:rPr>
              <a:t>Vidyapeeth’s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 Institute of Computer Applications and Management</a:t>
            </a:r>
            <a:r>
              <a:rPr lang="en-US" sz="900" baseline="0" dirty="0">
                <a:solidFill>
                  <a:schemeClr val="bg1"/>
                </a:solidFill>
                <a:latin typeface="Arial" charset="0"/>
              </a:rPr>
              <a:t> (GGS IP University)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 New Delhi,</a:t>
            </a:r>
            <a:r>
              <a:rPr lang="en-US" sz="900" baseline="0" dirty="0">
                <a:solidFill>
                  <a:schemeClr val="bg1"/>
                </a:solidFill>
                <a:latin typeface="Arial" charset="0"/>
              </a:rPr>
              <a:t> India</a:t>
            </a:r>
            <a:endParaRPr lang="en-US" sz="900" dirty="0">
              <a:solidFill>
                <a:schemeClr val="bg1"/>
              </a:solidFill>
              <a:latin typeface="Arial" charset="0"/>
            </a:endParaRPr>
          </a:p>
        </p:txBody>
      </p:sp>
      <p:grpSp>
        <p:nvGrpSpPr>
          <p:cNvPr id="6" name="Group 36"/>
          <p:cNvGrpSpPr>
            <a:grpSpLocks/>
          </p:cNvGrpSpPr>
          <p:nvPr userDrawn="1"/>
        </p:nvGrpSpPr>
        <p:grpSpPr bwMode="auto">
          <a:xfrm>
            <a:off x="0" y="956073"/>
            <a:ext cx="9144000" cy="153590"/>
            <a:chOff x="0" y="803"/>
            <a:chExt cx="5760" cy="129"/>
          </a:xfrm>
        </p:grpSpPr>
        <p:sp>
          <p:nvSpPr>
            <p:cNvPr id="7" name="Rectangle 31"/>
            <p:cNvSpPr>
              <a:spLocks noChangeArrowheads="1"/>
            </p:cNvSpPr>
            <p:nvPr userDrawn="1"/>
          </p:nvSpPr>
          <p:spPr bwMode="auto">
            <a:xfrm>
              <a:off x="0" y="803"/>
              <a:ext cx="5760" cy="91"/>
            </a:xfrm>
            <a:prstGeom prst="rect">
              <a:avLst/>
            </a:prstGeom>
            <a:solidFill>
              <a:srgbClr val="0000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Rectangle 35"/>
            <p:cNvSpPr>
              <a:spLocks noChangeArrowheads="1"/>
            </p:cNvSpPr>
            <p:nvPr userDrawn="1"/>
          </p:nvSpPr>
          <p:spPr bwMode="auto">
            <a:xfrm>
              <a:off x="0" y="905"/>
              <a:ext cx="5760" cy="2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474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89185" y="2007396"/>
            <a:ext cx="6400800" cy="2037160"/>
          </a:xfrm>
        </p:spPr>
        <p:txBody>
          <a:bodyPr/>
          <a:lstStyle>
            <a:lvl1pPr marL="0" indent="0" algn="ctr">
              <a:defRPr>
                <a:latin typeface="+mn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0849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9462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75938" y="205982"/>
            <a:ext cx="2176097" cy="4473178"/>
          </a:xfrm>
          <a:prstGeom prst="rect">
            <a:avLst/>
          </a:prstGeom>
        </p:spPr>
        <p:txBody>
          <a:bodyPr vert="eaVert"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3254" y="205982"/>
            <a:ext cx="6392008" cy="44731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3017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43254" y="760814"/>
            <a:ext cx="4283320" cy="3918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67250" y="760814"/>
            <a:ext cx="4284785" cy="3918347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4523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43254" y="760814"/>
            <a:ext cx="4283320" cy="3918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7250" y="760814"/>
            <a:ext cx="4284785" cy="3918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82797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43254" y="760814"/>
            <a:ext cx="4283320" cy="3918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7250" y="760812"/>
            <a:ext cx="4284785" cy="1901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7250" y="2776542"/>
            <a:ext cx="4284785" cy="1902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9193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>
            <a:spLocks noChangeArrowheads="1"/>
          </p:cNvSpPr>
          <p:nvPr userDrawn="1"/>
        </p:nvSpPr>
        <p:spPr bwMode="auto">
          <a:xfrm>
            <a:off x="0" y="4885135"/>
            <a:ext cx="9144000" cy="258365"/>
          </a:xfrm>
          <a:prstGeom prst="rect">
            <a:avLst/>
          </a:prstGeom>
          <a:solidFill>
            <a:srgbClr val="0000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5" name="Text Box 25"/>
          <p:cNvSpPr txBox="1">
            <a:spLocks noChangeArrowheads="1"/>
          </p:cNvSpPr>
          <p:nvPr userDrawn="1"/>
        </p:nvSpPr>
        <p:spPr bwMode="auto">
          <a:xfrm>
            <a:off x="79131" y="4899423"/>
            <a:ext cx="7904285" cy="232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07" tIns="38953" rIns="77907" bIns="38953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sz="1000" dirty="0">
                <a:solidFill>
                  <a:schemeClr val="bg1"/>
                </a:solidFill>
                <a:latin typeface="Arial" charset="0"/>
              </a:rPr>
              <a:t>© 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Bharati Vidyapeeth’s Institute of Computer Applications and Management, New Delhi-63</a:t>
            </a:r>
          </a:p>
        </p:txBody>
      </p:sp>
      <p:sp>
        <p:nvSpPr>
          <p:cNvPr id="6" name="Text Box 8"/>
          <p:cNvSpPr txBox="1">
            <a:spLocks noChangeArrowheads="1"/>
          </p:cNvSpPr>
          <p:nvPr userDrawn="1"/>
        </p:nvSpPr>
        <p:spPr bwMode="auto">
          <a:xfrm>
            <a:off x="7536474" y="4894660"/>
            <a:ext cx="1458057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07" tIns="38953" rIns="77907" bIns="38953" anchor="ctr"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fld id="{FA6B1CB2-903B-4B35-95DC-58CD022C002B}" type="slidenum">
              <a:rPr lang="en-US" sz="900" smtClean="0">
                <a:solidFill>
                  <a:schemeClr val="bg1"/>
                </a:solidFill>
                <a:latin typeface="Arial" charset="0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0554" y="17159"/>
            <a:ext cx="7643446" cy="498872"/>
          </a:xfrm>
          <a:prstGeom prst="rect">
            <a:avLst/>
          </a:prstGeom>
        </p:spPr>
        <p:txBody>
          <a:bodyPr lIns="77907" tIns="38953" rIns="77907" bIns="38953"/>
          <a:lstStyle>
            <a:lvl1pPr>
              <a:defRPr sz="3100">
                <a:solidFill>
                  <a:srgbClr val="FFFF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Calibri" pitchFamily="34" charset="0"/>
                <a:cs typeface="Calibri" pitchFamily="34" charset="0"/>
              </a:defRPr>
            </a:lvl1pPr>
            <a:lvl2pPr>
              <a:defRPr>
                <a:latin typeface="Calibri" pitchFamily="34" charset="0"/>
                <a:cs typeface="Calibri" pitchFamily="34" charset="0"/>
              </a:defRPr>
            </a:lvl2pPr>
            <a:lvl3pPr>
              <a:defRPr sz="1700">
                <a:latin typeface="Calibri" pitchFamily="34" charset="0"/>
                <a:cs typeface="Calibri" pitchFamily="34" charset="0"/>
              </a:defRPr>
            </a:lvl3pPr>
            <a:lvl4pPr>
              <a:defRPr sz="1700">
                <a:latin typeface="Calibri" pitchFamily="34" charset="0"/>
                <a:cs typeface="Calibri" pitchFamily="34" charset="0"/>
              </a:defRPr>
            </a:lvl4pPr>
            <a:lvl5pPr>
              <a:defRPr sz="2000"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441720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3305179"/>
            <a:ext cx="7772400" cy="1021556"/>
          </a:xfrm>
          <a:prstGeom prst="rect">
            <a:avLst/>
          </a:prstGeom>
        </p:spPr>
        <p:txBody>
          <a:bodyPr lIns="77907" tIns="38953" rIns="77907" bIns="38953" anchor="t"/>
          <a:lstStyle>
            <a:lvl1pPr algn="l">
              <a:defRPr sz="3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180035"/>
            <a:ext cx="7772400" cy="1125140"/>
          </a:xfrm>
        </p:spPr>
        <p:txBody>
          <a:bodyPr anchor="b"/>
          <a:lstStyle>
            <a:lvl1pPr marL="0" indent="0">
              <a:buNone/>
              <a:defRPr sz="1700"/>
            </a:lvl1pPr>
            <a:lvl2pPr marL="389538" indent="0">
              <a:buNone/>
              <a:defRPr sz="1500"/>
            </a:lvl2pPr>
            <a:lvl3pPr marL="779074" indent="0">
              <a:buNone/>
              <a:defRPr sz="1400"/>
            </a:lvl3pPr>
            <a:lvl4pPr marL="1168612" indent="0">
              <a:buNone/>
              <a:defRPr sz="1200"/>
            </a:lvl4pPr>
            <a:lvl5pPr marL="1558149" indent="0">
              <a:buNone/>
              <a:defRPr sz="1200"/>
            </a:lvl5pPr>
            <a:lvl6pPr marL="1947686" indent="0">
              <a:buNone/>
              <a:defRPr sz="1200"/>
            </a:lvl6pPr>
            <a:lvl7pPr marL="2337223" indent="0">
              <a:buNone/>
              <a:defRPr sz="1200"/>
            </a:lvl7pPr>
            <a:lvl8pPr marL="2726760" indent="0">
              <a:buNone/>
              <a:defRPr sz="1200"/>
            </a:lvl8pPr>
            <a:lvl9pPr marL="311629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9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3254" y="760814"/>
            <a:ext cx="4283320" cy="391834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7250" y="760814"/>
            <a:ext cx="4284785" cy="391834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497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8"/>
            <a:ext cx="4040066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538" indent="0">
              <a:buNone/>
              <a:defRPr sz="1700" b="1"/>
            </a:lvl2pPr>
            <a:lvl3pPr marL="779074" indent="0">
              <a:buNone/>
              <a:defRPr sz="1500" b="1"/>
            </a:lvl3pPr>
            <a:lvl4pPr marL="1168612" indent="0">
              <a:buNone/>
              <a:defRPr sz="1400" b="1"/>
            </a:lvl4pPr>
            <a:lvl5pPr marL="1558149" indent="0">
              <a:buNone/>
              <a:defRPr sz="1400" b="1"/>
            </a:lvl5pPr>
            <a:lvl6pPr marL="1947686" indent="0">
              <a:buNone/>
              <a:defRPr sz="1400" b="1"/>
            </a:lvl6pPr>
            <a:lvl7pPr marL="2337223" indent="0">
              <a:buNone/>
              <a:defRPr sz="1400" b="1"/>
            </a:lvl7pPr>
            <a:lvl8pPr marL="2726760" indent="0">
              <a:buNone/>
              <a:defRPr sz="1400" b="1"/>
            </a:lvl8pPr>
            <a:lvl9pPr marL="3116298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066" cy="296346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3" y="1151338"/>
            <a:ext cx="4041531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538" indent="0">
              <a:buNone/>
              <a:defRPr sz="1700" b="1"/>
            </a:lvl2pPr>
            <a:lvl3pPr marL="779074" indent="0">
              <a:buNone/>
              <a:defRPr sz="1500" b="1"/>
            </a:lvl3pPr>
            <a:lvl4pPr marL="1168612" indent="0">
              <a:buNone/>
              <a:defRPr sz="1400" b="1"/>
            </a:lvl4pPr>
            <a:lvl5pPr marL="1558149" indent="0">
              <a:buNone/>
              <a:defRPr sz="1400" b="1"/>
            </a:lvl5pPr>
            <a:lvl6pPr marL="1947686" indent="0">
              <a:buNone/>
              <a:defRPr sz="1400" b="1"/>
            </a:lvl6pPr>
            <a:lvl7pPr marL="2337223" indent="0">
              <a:buNone/>
              <a:defRPr sz="1400" b="1"/>
            </a:lvl7pPr>
            <a:lvl8pPr marL="2726760" indent="0">
              <a:buNone/>
              <a:defRPr sz="1400" b="1"/>
            </a:lvl8pPr>
            <a:lvl9pPr marL="3116298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3" y="1631156"/>
            <a:ext cx="4041531" cy="296346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5187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lIns="77907" tIns="38953" rIns="77907" bIns="38953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126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6590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90"/>
            <a:ext cx="3008435" cy="871538"/>
          </a:xfrm>
          <a:prstGeom prst="rect">
            <a:avLst/>
          </a:prstGeom>
        </p:spPr>
        <p:txBody>
          <a:bodyPr lIns="77907" tIns="38953" rIns="77907" bIns="38953" anchor="b"/>
          <a:lstStyle>
            <a:lvl1pPr algn="l">
              <a:defRPr sz="1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04792"/>
            <a:ext cx="5111262" cy="4389835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8"/>
            <a:ext cx="3008435" cy="3518297"/>
          </a:xfrm>
        </p:spPr>
        <p:txBody>
          <a:bodyPr/>
          <a:lstStyle>
            <a:lvl1pPr marL="0" indent="0">
              <a:buNone/>
              <a:defRPr sz="1200"/>
            </a:lvl1pPr>
            <a:lvl2pPr marL="389538" indent="0">
              <a:buNone/>
              <a:defRPr sz="1000"/>
            </a:lvl2pPr>
            <a:lvl3pPr marL="779074" indent="0">
              <a:buNone/>
              <a:defRPr sz="900"/>
            </a:lvl3pPr>
            <a:lvl4pPr marL="1168612" indent="0">
              <a:buNone/>
              <a:defRPr sz="800"/>
            </a:lvl4pPr>
            <a:lvl5pPr marL="1558149" indent="0">
              <a:buNone/>
              <a:defRPr sz="800"/>
            </a:lvl5pPr>
            <a:lvl6pPr marL="1947686" indent="0">
              <a:buNone/>
              <a:defRPr sz="800"/>
            </a:lvl6pPr>
            <a:lvl7pPr marL="2337223" indent="0">
              <a:buNone/>
              <a:defRPr sz="800"/>
            </a:lvl7pPr>
            <a:lvl8pPr marL="2726760" indent="0">
              <a:buNone/>
              <a:defRPr sz="800"/>
            </a:lvl8pPr>
            <a:lvl9pPr marL="3116298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198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3600453"/>
            <a:ext cx="5486400" cy="425054"/>
          </a:xfrm>
          <a:prstGeom prst="rect">
            <a:avLst/>
          </a:prstGeom>
        </p:spPr>
        <p:txBody>
          <a:bodyPr lIns="77907" tIns="38953" rIns="77907" bIns="38953" anchor="b"/>
          <a:lstStyle>
            <a:lvl1pPr algn="l">
              <a:defRPr sz="1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459581"/>
            <a:ext cx="5486400" cy="3086100"/>
          </a:xfrm>
        </p:spPr>
        <p:txBody>
          <a:bodyPr/>
          <a:lstStyle>
            <a:lvl1pPr marL="0" indent="0">
              <a:buNone/>
              <a:defRPr sz="2700"/>
            </a:lvl1pPr>
            <a:lvl2pPr marL="389538" indent="0">
              <a:buNone/>
              <a:defRPr sz="2400"/>
            </a:lvl2pPr>
            <a:lvl3pPr marL="779074" indent="0">
              <a:buNone/>
              <a:defRPr sz="2000"/>
            </a:lvl3pPr>
            <a:lvl4pPr marL="1168612" indent="0">
              <a:buNone/>
              <a:defRPr sz="1700"/>
            </a:lvl4pPr>
            <a:lvl5pPr marL="1558149" indent="0">
              <a:buNone/>
              <a:defRPr sz="1700"/>
            </a:lvl5pPr>
            <a:lvl6pPr marL="1947686" indent="0">
              <a:buNone/>
              <a:defRPr sz="1700"/>
            </a:lvl6pPr>
            <a:lvl7pPr marL="2337223" indent="0">
              <a:buNone/>
              <a:defRPr sz="1700"/>
            </a:lvl7pPr>
            <a:lvl8pPr marL="2726760" indent="0">
              <a:buNone/>
              <a:defRPr sz="1700"/>
            </a:lvl8pPr>
            <a:lvl9pPr marL="3116298" indent="0">
              <a:buNone/>
              <a:defRPr sz="17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4025507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538" indent="0">
              <a:buNone/>
              <a:defRPr sz="1000"/>
            </a:lvl2pPr>
            <a:lvl3pPr marL="779074" indent="0">
              <a:buNone/>
              <a:defRPr sz="900"/>
            </a:lvl3pPr>
            <a:lvl4pPr marL="1168612" indent="0">
              <a:buNone/>
              <a:defRPr sz="800"/>
            </a:lvl4pPr>
            <a:lvl5pPr marL="1558149" indent="0">
              <a:buNone/>
              <a:defRPr sz="800"/>
            </a:lvl5pPr>
            <a:lvl6pPr marL="1947686" indent="0">
              <a:buNone/>
              <a:defRPr sz="800"/>
            </a:lvl6pPr>
            <a:lvl7pPr marL="2337223" indent="0">
              <a:buNone/>
              <a:defRPr sz="800"/>
            </a:lvl7pPr>
            <a:lvl8pPr marL="2726760" indent="0">
              <a:buNone/>
              <a:defRPr sz="800"/>
            </a:lvl8pPr>
            <a:lvl9pPr marL="3116298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735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43254" y="760810"/>
            <a:ext cx="8708781" cy="3918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7907" tIns="38953" rIns="77907" bIns="389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34"/>
          <p:cNvSpPr>
            <a:spLocks noChangeArrowheads="1"/>
          </p:cNvSpPr>
          <p:nvPr userDrawn="1"/>
        </p:nvSpPr>
        <p:spPr bwMode="auto">
          <a:xfrm>
            <a:off x="0" y="4885135"/>
            <a:ext cx="9144000" cy="258365"/>
          </a:xfrm>
          <a:prstGeom prst="rect">
            <a:avLst/>
          </a:prstGeom>
          <a:solidFill>
            <a:srgbClr val="0000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1029" name="Text Box 35"/>
          <p:cNvSpPr txBox="1">
            <a:spLocks noChangeArrowheads="1"/>
          </p:cNvSpPr>
          <p:nvPr userDrawn="1"/>
        </p:nvSpPr>
        <p:spPr bwMode="auto">
          <a:xfrm>
            <a:off x="79131" y="4899423"/>
            <a:ext cx="8398120" cy="21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07" tIns="38953" rIns="77907" bIns="38953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r>
              <a:rPr lang="en-US" sz="900" dirty="0">
                <a:solidFill>
                  <a:schemeClr val="bg1"/>
                </a:solidFill>
                <a:latin typeface="Arial" charset="0"/>
              </a:rPr>
              <a:t>© </a:t>
            </a:r>
            <a:r>
              <a:rPr lang="en-US" sz="900" dirty="0" err="1">
                <a:solidFill>
                  <a:schemeClr val="bg1"/>
                </a:solidFill>
                <a:latin typeface="Arial" charset="0"/>
              </a:rPr>
              <a:t>Bharati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Arial" charset="0"/>
              </a:rPr>
              <a:t>Vidyapeeth’s</a:t>
            </a:r>
            <a:r>
              <a:rPr lang="en-US" sz="900" dirty="0">
                <a:solidFill>
                  <a:schemeClr val="bg1"/>
                </a:solidFill>
                <a:latin typeface="Arial" charset="0"/>
              </a:rPr>
              <a:t> Institute of Computer Applications and Management, New Delhi-63</a:t>
            </a:r>
          </a:p>
        </p:txBody>
      </p:sp>
      <p:sp>
        <p:nvSpPr>
          <p:cNvPr id="1030" name="Text Box 36"/>
          <p:cNvSpPr txBox="1">
            <a:spLocks noChangeArrowheads="1"/>
          </p:cNvSpPr>
          <p:nvPr userDrawn="1"/>
        </p:nvSpPr>
        <p:spPr bwMode="auto">
          <a:xfrm>
            <a:off x="8355623" y="4898231"/>
            <a:ext cx="756138" cy="215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07" tIns="38953" rIns="77907" bIns="38953" anchor="ctr"/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900" dirty="0">
                <a:solidFill>
                  <a:schemeClr val="bg1"/>
                </a:solidFill>
                <a:latin typeface="Arial" charset="0"/>
              </a:rPr>
              <a:t>        </a:t>
            </a:r>
            <a:fld id="{7BC114B6-CE80-4BD5-993F-F40388ADC9E8}" type="slidenum">
              <a:rPr lang="en-US" sz="900" smtClean="0">
                <a:solidFill>
                  <a:schemeClr val="bg1"/>
                </a:solidFill>
                <a:latin typeface="Arial" charset="0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1031" name="Text Box 37"/>
          <p:cNvSpPr txBox="1">
            <a:spLocks noChangeArrowheads="1"/>
          </p:cNvSpPr>
          <p:nvPr userDrawn="1"/>
        </p:nvSpPr>
        <p:spPr bwMode="auto">
          <a:xfrm>
            <a:off x="1613388" y="840582"/>
            <a:ext cx="7413381" cy="44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07" tIns="38953" rIns="77907" bIns="38953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IN" b="0"/>
          </a:p>
        </p:txBody>
      </p:sp>
      <p:sp>
        <p:nvSpPr>
          <p:cNvPr id="1032" name="Rectangle 40"/>
          <p:cNvSpPr>
            <a:spLocks noChangeArrowheads="1"/>
          </p:cNvSpPr>
          <p:nvPr userDrawn="1"/>
        </p:nvSpPr>
        <p:spPr bwMode="auto">
          <a:xfrm>
            <a:off x="0" y="520303"/>
            <a:ext cx="9144000" cy="108347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1033" name="Rectangle 41"/>
          <p:cNvSpPr>
            <a:spLocks noChangeArrowheads="1"/>
          </p:cNvSpPr>
          <p:nvPr userDrawn="1"/>
        </p:nvSpPr>
        <p:spPr bwMode="auto">
          <a:xfrm>
            <a:off x="0" y="631032"/>
            <a:ext cx="9144000" cy="32147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1034" name="Rectangle 43"/>
          <p:cNvSpPr>
            <a:spLocks noChangeArrowheads="1"/>
          </p:cNvSpPr>
          <p:nvPr userDrawn="1"/>
        </p:nvSpPr>
        <p:spPr bwMode="auto">
          <a:xfrm>
            <a:off x="1496158" y="0"/>
            <a:ext cx="7647842" cy="522685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pPr algn="ctr"/>
            <a:endParaRPr lang="en-IN" b="0">
              <a:solidFill>
                <a:srgbClr val="FEF800"/>
              </a:solidFill>
            </a:endParaRPr>
          </a:p>
        </p:txBody>
      </p:sp>
      <p:sp>
        <p:nvSpPr>
          <p:cNvPr id="1036" name="Rectangle 45"/>
          <p:cNvSpPr>
            <a:spLocks noChangeArrowheads="1"/>
          </p:cNvSpPr>
          <p:nvPr userDrawn="1"/>
        </p:nvSpPr>
        <p:spPr bwMode="auto">
          <a:xfrm>
            <a:off x="1333500" y="0"/>
            <a:ext cx="7810500" cy="522685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pPr algn="ctr"/>
            <a:endParaRPr lang="en-IN" b="0">
              <a:solidFill>
                <a:srgbClr val="FEF800"/>
              </a:solidFill>
            </a:endParaRPr>
          </a:p>
        </p:txBody>
      </p:sp>
      <p:sp>
        <p:nvSpPr>
          <p:cNvPr id="1037" name="Rectangle 46"/>
          <p:cNvSpPr>
            <a:spLocks noChangeArrowheads="1"/>
          </p:cNvSpPr>
          <p:nvPr userDrawn="1"/>
        </p:nvSpPr>
        <p:spPr bwMode="auto">
          <a:xfrm>
            <a:off x="0" y="520303"/>
            <a:ext cx="9144000" cy="108347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endParaRPr lang="en-US"/>
          </a:p>
        </p:txBody>
      </p:sp>
      <p:sp>
        <p:nvSpPr>
          <p:cNvPr id="1039" name="Rectangle 48"/>
          <p:cNvSpPr>
            <a:spLocks noChangeArrowheads="1"/>
          </p:cNvSpPr>
          <p:nvPr userDrawn="1"/>
        </p:nvSpPr>
        <p:spPr bwMode="auto">
          <a:xfrm>
            <a:off x="0" y="574476"/>
            <a:ext cx="9144000" cy="54174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7907" tIns="38953" rIns="77907" bIns="38953" anchor="ctr"/>
          <a:lstStyle/>
          <a:p>
            <a:endParaRPr lang="en-US"/>
          </a:p>
        </p:txBody>
      </p:sp>
      <p:pic>
        <p:nvPicPr>
          <p:cNvPr id="1042" name="Picture 51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5970" y="10217"/>
            <a:ext cx="1190855" cy="48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693" r:id="rId1"/>
    <p:sldLayoutId id="2147484694" r:id="rId2"/>
    <p:sldLayoutId id="2147484681" r:id="rId3"/>
    <p:sldLayoutId id="2147484682" r:id="rId4"/>
    <p:sldLayoutId id="2147484683" r:id="rId5"/>
    <p:sldLayoutId id="2147484684" r:id="rId6"/>
    <p:sldLayoutId id="2147484685" r:id="rId7"/>
    <p:sldLayoutId id="2147484686" r:id="rId8"/>
    <p:sldLayoutId id="2147484687" r:id="rId9"/>
    <p:sldLayoutId id="2147484688" r:id="rId10"/>
    <p:sldLayoutId id="2147484689" r:id="rId11"/>
    <p:sldLayoutId id="2147484690" r:id="rId12"/>
    <p:sldLayoutId id="2147484691" r:id="rId13"/>
    <p:sldLayoutId id="2147484692" r:id="rId14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5pPr>
      <a:lvl6pPr marL="389538" algn="ctr" rtl="0" fontAlgn="base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6pPr>
      <a:lvl7pPr marL="779074" algn="ctr" rtl="0" fontAlgn="base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7pPr>
      <a:lvl8pPr marL="1168612" algn="ctr" rtl="0" fontAlgn="base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8pPr>
      <a:lvl9pPr marL="1558149" algn="ctr" rtl="0" fontAlgn="base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Times New Roman" pitchFamily="18" charset="0"/>
        </a:defRPr>
      </a:lvl9pPr>
    </p:titleStyle>
    <p:bodyStyle>
      <a:lvl1pPr marL="290867" indent="-290867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31790" indent="-242164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2pPr>
      <a:lvl3pPr marL="972712" indent="-19346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ü"/>
        <a:defRPr sz="1900">
          <a:solidFill>
            <a:srgbClr val="993300"/>
          </a:solidFill>
          <a:latin typeface="+mn-lt"/>
          <a:cs typeface="+mn-cs"/>
        </a:defRPr>
      </a:lvl3pPr>
      <a:lvl4pPr marL="1362338" indent="-193460" algn="l" rtl="0" eaLnBrk="0" fontAlgn="base" hangingPunct="0">
        <a:spcBef>
          <a:spcPct val="20000"/>
        </a:spcBef>
        <a:spcAft>
          <a:spcPct val="0"/>
        </a:spcAft>
        <a:buBlip>
          <a:blip r:embed="rId17"/>
        </a:buBlip>
        <a:defRPr sz="1800">
          <a:solidFill>
            <a:srgbClr val="000099"/>
          </a:solidFill>
          <a:latin typeface="+mn-lt"/>
          <a:cs typeface="+mn-cs"/>
        </a:defRPr>
      </a:lvl4pPr>
      <a:lvl5pPr marL="1751964" indent="-19346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sz="1400">
          <a:solidFill>
            <a:schemeClr val="tx1"/>
          </a:solidFill>
          <a:latin typeface="+mn-lt"/>
          <a:cs typeface="+mn-cs"/>
        </a:defRPr>
      </a:lvl5pPr>
      <a:lvl6pPr marL="2142455" indent="-194769" algn="l" rtl="0" fontAlgn="base">
        <a:spcBef>
          <a:spcPct val="20000"/>
        </a:spcBef>
        <a:spcAft>
          <a:spcPct val="0"/>
        </a:spcAft>
        <a:buBlip>
          <a:blip r:embed="rId18"/>
        </a:buBlip>
        <a:defRPr sz="1400">
          <a:solidFill>
            <a:schemeClr val="tx1"/>
          </a:solidFill>
          <a:latin typeface="+mn-lt"/>
          <a:cs typeface="+mn-cs"/>
        </a:defRPr>
      </a:lvl6pPr>
      <a:lvl7pPr marL="2531992" indent="-194769" algn="l" rtl="0" fontAlgn="base">
        <a:spcBef>
          <a:spcPct val="20000"/>
        </a:spcBef>
        <a:spcAft>
          <a:spcPct val="0"/>
        </a:spcAft>
        <a:buBlip>
          <a:blip r:embed="rId18"/>
        </a:buBlip>
        <a:defRPr sz="1400">
          <a:solidFill>
            <a:schemeClr val="tx1"/>
          </a:solidFill>
          <a:latin typeface="+mn-lt"/>
          <a:cs typeface="+mn-cs"/>
        </a:defRPr>
      </a:lvl7pPr>
      <a:lvl8pPr marL="2921529" indent="-194769" algn="l" rtl="0" fontAlgn="base">
        <a:spcBef>
          <a:spcPct val="20000"/>
        </a:spcBef>
        <a:spcAft>
          <a:spcPct val="0"/>
        </a:spcAft>
        <a:buBlip>
          <a:blip r:embed="rId18"/>
        </a:buBlip>
        <a:defRPr sz="1400">
          <a:solidFill>
            <a:schemeClr val="tx1"/>
          </a:solidFill>
          <a:latin typeface="+mn-lt"/>
          <a:cs typeface="+mn-cs"/>
        </a:defRPr>
      </a:lvl8pPr>
      <a:lvl9pPr marL="3311066" indent="-194769" algn="l" rtl="0" fontAlgn="base">
        <a:spcBef>
          <a:spcPct val="20000"/>
        </a:spcBef>
        <a:spcAft>
          <a:spcPct val="0"/>
        </a:spcAft>
        <a:buBlip>
          <a:blip r:embed="rId18"/>
        </a:buBlip>
        <a:defRPr sz="1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538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074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612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149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7686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223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6760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6298" algn="l" defTabSz="77907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 idx="4294967295"/>
          </p:nvPr>
        </p:nvSpPr>
        <p:spPr bwMode="auto">
          <a:xfrm>
            <a:off x="381000" y="1087483"/>
            <a:ext cx="8323385" cy="379765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7925" tIns="38963" rIns="77925" bIns="38963"/>
          <a:lstStyle/>
          <a:p>
            <a:pPr eaLnBrk="1" hangingPunct="1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2800" b="1" dirty="0">
                <a:solidFill>
                  <a:srgbClr val="0000CC"/>
                </a:solidFill>
                <a:latin typeface="Calibri" pitchFamily="34" charset="0"/>
                <a:cs typeface="Calibri" pitchFamily="34" charset="0"/>
              </a:rPr>
              <a:t>MINOR PROJECT - </a:t>
            </a:r>
            <a:r>
              <a:rPr lang="en-US" sz="2800" b="1" dirty="0" smtClean="0">
                <a:solidFill>
                  <a:srgbClr val="0000CC"/>
                </a:solidFill>
                <a:latin typeface="Calibri" pitchFamily="34" charset="0"/>
                <a:cs typeface="Calibri" pitchFamily="34" charset="0"/>
              </a:rPr>
              <a:t>III</a:t>
            </a:r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charset="0"/>
              </a:rPr>
              <a:t/>
            </a:r>
            <a:b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charset="0"/>
              </a:rPr>
            </a:b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ON</a:t>
            </a:r>
            <a:r>
              <a:rPr lang="en-US" sz="3200" b="1" dirty="0">
                <a:solidFill>
                  <a:srgbClr val="0000CC"/>
                </a:solidFill>
                <a:latin typeface="+mn-lt"/>
                <a:cs typeface="Arial" charset="0"/>
              </a:rPr>
              <a:t/>
            </a:r>
            <a:br>
              <a:rPr lang="en-US" sz="3200" b="1" dirty="0">
                <a:solidFill>
                  <a:srgbClr val="0000CC"/>
                </a:solidFill>
                <a:latin typeface="+mn-lt"/>
                <a:cs typeface="Arial" charset="0"/>
              </a:rPr>
            </a:br>
            <a:r>
              <a:rPr lang="en-US" sz="3200" b="1" dirty="0" smtClean="0">
                <a:solidFill>
                  <a:srgbClr val="FF0000"/>
                </a:solidFill>
                <a:latin typeface="+mn-lt"/>
                <a:cs typeface="Arial" charset="0"/>
              </a:rPr>
              <a:t>SP AUTOMOBILES</a:t>
            </a:r>
            <a:r>
              <a:rPr lang="en-US" sz="4400" b="1" dirty="0">
                <a:solidFill>
                  <a:srgbClr val="0000CC"/>
                </a:solidFill>
                <a:latin typeface="+mn-lt"/>
                <a:cs typeface="Arial" charset="0"/>
              </a:rPr>
              <a:t/>
            </a:r>
            <a:br>
              <a:rPr lang="en-US" sz="4400" b="1" dirty="0">
                <a:solidFill>
                  <a:srgbClr val="0000CC"/>
                </a:solidFill>
                <a:latin typeface="+mn-lt"/>
                <a:cs typeface="Arial" charset="0"/>
              </a:rPr>
            </a:b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Arial" charset="0"/>
              </a:rPr>
              <a:t>(MCA – SEMESTER </a:t>
            </a:r>
            <a:r>
              <a: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Arial" charset="0"/>
              </a:rPr>
              <a:t>3;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Arial" charset="0"/>
              </a:rPr>
              <a:t>BATCH 2021-23)</a:t>
            </a:r>
            <a:r>
              <a:rPr lang="en-US" sz="4400" b="1" dirty="0">
                <a:solidFill>
                  <a:srgbClr val="0000CC"/>
                </a:solidFill>
                <a:latin typeface="+mn-lt"/>
                <a:cs typeface="Arial" charset="0"/>
              </a:rPr>
              <a:t/>
            </a:r>
            <a:br>
              <a:rPr lang="en-US" sz="4400" b="1" dirty="0">
                <a:solidFill>
                  <a:srgbClr val="0000CC"/>
                </a:solidFill>
                <a:latin typeface="+mn-lt"/>
                <a:cs typeface="Arial" charset="0"/>
              </a:rPr>
            </a:br>
            <a:r>
              <a:rPr lang="en-US" sz="3100" b="1" dirty="0">
                <a:solidFill>
                  <a:schemeClr val="tx1"/>
                </a:solidFill>
                <a:latin typeface="+mn-lt"/>
                <a:cs typeface="Arial" charset="0"/>
              </a:rPr>
              <a:t/>
            </a:r>
            <a:br>
              <a:rPr lang="en-US" sz="3100" b="1" dirty="0">
                <a:solidFill>
                  <a:schemeClr val="tx1"/>
                </a:solidFill>
                <a:latin typeface="+mn-lt"/>
                <a:cs typeface="Arial" charset="0"/>
              </a:rPr>
            </a:br>
            <a:endParaRPr lang="en-US" b="1" i="1" dirty="0">
              <a:solidFill>
                <a:schemeClr val="tx1"/>
              </a:solidFill>
              <a:latin typeface="+mn-lt"/>
              <a:cs typeface="Arial" charset="0"/>
            </a:endParaRPr>
          </a:p>
        </p:txBody>
      </p:sp>
      <p:sp>
        <p:nvSpPr>
          <p:cNvPr id="4099" name="Rectangle 1"/>
          <p:cNvSpPr>
            <a:spLocks noChangeArrowheads="1"/>
          </p:cNvSpPr>
          <p:nvPr/>
        </p:nvSpPr>
        <p:spPr bwMode="auto">
          <a:xfrm>
            <a:off x="24462" y="3779547"/>
            <a:ext cx="3828561" cy="909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925" tIns="38963" rIns="77925" bIns="38963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Arial" charset="0"/>
              </a:rPr>
              <a:t>Internal Guide</a:t>
            </a:r>
          </a:p>
          <a:p>
            <a:r>
              <a:rPr lang="en-US" sz="1400" dirty="0" smtClean="0">
                <a:latin typeface="+mn-lt"/>
              </a:rPr>
              <a:t>Dr. </a:t>
            </a:r>
            <a:r>
              <a:rPr lang="en-US" sz="1400" dirty="0" err="1" smtClean="0">
                <a:latin typeface="+mn-lt"/>
              </a:rPr>
              <a:t>Parul</a:t>
            </a:r>
            <a:r>
              <a:rPr lang="en-US" sz="1400" dirty="0" smtClean="0">
                <a:latin typeface="+mn-lt"/>
              </a:rPr>
              <a:t> Arora </a:t>
            </a:r>
            <a:r>
              <a:rPr lang="en-US" sz="1200" dirty="0" smtClean="0">
                <a:latin typeface="+mn-lt"/>
              </a:rPr>
              <a:t>(</a:t>
            </a:r>
            <a:r>
              <a:rPr lang="en-IN" sz="1200" dirty="0">
                <a:latin typeface="+mn-lt"/>
              </a:rPr>
              <a:t>Associate Professor</a:t>
            </a:r>
            <a:r>
              <a:rPr lang="en-US" sz="1200" dirty="0" smtClean="0">
                <a:latin typeface="+mn-lt"/>
              </a:rPr>
              <a:t>, BVICAM).</a:t>
            </a:r>
          </a:p>
          <a:p>
            <a:r>
              <a:rPr lang="en-IN" sz="1200" dirty="0" err="1">
                <a:latin typeface="+mn-lt"/>
              </a:rPr>
              <a:t>Dr.</a:t>
            </a:r>
            <a:r>
              <a:rPr lang="en-IN" sz="1200" dirty="0">
                <a:latin typeface="+mn-lt"/>
              </a:rPr>
              <a:t> </a:t>
            </a:r>
            <a:r>
              <a:rPr lang="en-IN" sz="1200" dirty="0" err="1">
                <a:latin typeface="+mn-lt"/>
              </a:rPr>
              <a:t>Vaishali</a:t>
            </a:r>
            <a:r>
              <a:rPr lang="en-IN" sz="1200" dirty="0">
                <a:latin typeface="+mn-lt"/>
              </a:rPr>
              <a:t> Joshi </a:t>
            </a:r>
            <a:r>
              <a:rPr lang="en-IN" sz="1200" dirty="0" smtClean="0">
                <a:latin typeface="+mn-lt"/>
              </a:rPr>
              <a:t>(Associate </a:t>
            </a:r>
            <a:r>
              <a:rPr lang="en-IN" sz="1200" dirty="0">
                <a:latin typeface="+mn-lt"/>
              </a:rPr>
              <a:t>Professor, BVICAM</a:t>
            </a:r>
            <a:r>
              <a:rPr lang="en-IN" sz="1200" dirty="0" smtClean="0">
                <a:latin typeface="+mn-lt"/>
              </a:rPr>
              <a:t>).</a:t>
            </a:r>
          </a:p>
          <a:p>
            <a:r>
              <a:rPr lang="en-US" sz="1200" dirty="0" smtClean="0">
                <a:latin typeface="+mn-lt"/>
              </a:rPr>
              <a:t>Mr. Manish Kumar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(</a:t>
            </a:r>
            <a:r>
              <a:rPr lang="en-IN" sz="1200" dirty="0">
                <a:latin typeface="+mn-lt"/>
              </a:rPr>
              <a:t>Associate Professor, </a:t>
            </a:r>
            <a:r>
              <a:rPr lang="en-IN" sz="1200" dirty="0" smtClean="0">
                <a:latin typeface="+mn-lt"/>
              </a:rPr>
              <a:t>BVICAM).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783357" y="4429565"/>
            <a:ext cx="1765997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1700" dirty="0" smtClean="0">
                <a:solidFill>
                  <a:schemeClr val="accent6">
                    <a:lumMod val="75000"/>
                  </a:schemeClr>
                </a:solidFill>
              </a:rPr>
              <a:t>28 January, 2023</a:t>
            </a:r>
            <a:endParaRPr lang="en-IN" sz="17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212589" y="3779547"/>
            <a:ext cx="3828561" cy="1002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7925" tIns="38963" rIns="77925" bIns="38963">
            <a:spAutoFit/>
          </a:bodyPr>
          <a:lstStyle/>
          <a:p>
            <a:pPr algn="r"/>
            <a:r>
              <a:rPr lang="en-US" sz="1600" dirty="0">
                <a:solidFill>
                  <a:srgbClr val="C00000"/>
                </a:solidFill>
                <a:latin typeface="Arial" charset="0"/>
              </a:rPr>
              <a:t>Presentation by</a:t>
            </a:r>
          </a:p>
          <a:p>
            <a:pPr algn="r"/>
            <a:r>
              <a:rPr lang="en-US" sz="1400" dirty="0" err="1" smtClean="0">
                <a:solidFill>
                  <a:schemeClr val="tx2"/>
                </a:solidFill>
                <a:latin typeface="Arial" charset="0"/>
              </a:rPr>
              <a:t>Tushar</a:t>
            </a:r>
            <a:r>
              <a:rPr lang="en-US" sz="1400" dirty="0" smtClean="0">
                <a:solidFill>
                  <a:schemeClr val="tx2"/>
                </a:solidFill>
                <a:latin typeface="Arial" charset="0"/>
              </a:rPr>
              <a:t> Sharma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35411604421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)</a:t>
            </a:r>
          </a:p>
          <a:p>
            <a:pPr algn="r"/>
            <a:r>
              <a:rPr lang="en-US" sz="1400" dirty="0" err="1" smtClean="0">
                <a:solidFill>
                  <a:schemeClr val="tx2"/>
                </a:solidFill>
                <a:latin typeface="Arial" charset="0"/>
              </a:rPr>
              <a:t>Parikshit</a:t>
            </a:r>
            <a:r>
              <a:rPr lang="en-US" sz="1400" dirty="0" smtClean="0">
                <a:solidFill>
                  <a:schemeClr val="tx2"/>
                </a:solidFill>
                <a:latin typeface="Arial" charset="0"/>
              </a:rPr>
              <a:t> </a:t>
            </a:r>
            <a:r>
              <a:rPr lang="en-US" sz="1400" dirty="0" err="1" smtClean="0">
                <a:solidFill>
                  <a:schemeClr val="tx2"/>
                </a:solidFill>
                <a:latin typeface="Arial" charset="0"/>
              </a:rPr>
              <a:t>Soni</a:t>
            </a:r>
            <a:r>
              <a:rPr lang="en-US" sz="1400" dirty="0" smtClean="0">
                <a:solidFill>
                  <a:schemeClr val="tx2"/>
                </a:solidFill>
                <a:latin typeface="Arial" charset="0"/>
              </a:rPr>
              <a:t>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03735304421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)</a:t>
            </a:r>
          </a:p>
          <a:p>
            <a:pPr algn="r"/>
            <a:r>
              <a:rPr lang="en-US" sz="1400" dirty="0" err="1" smtClean="0">
                <a:solidFill>
                  <a:schemeClr val="tx2"/>
                </a:solidFill>
                <a:latin typeface="Arial" charset="0"/>
              </a:rPr>
              <a:t>Simran</a:t>
            </a:r>
            <a:r>
              <a:rPr lang="en-US" sz="1400" dirty="0" smtClean="0">
                <a:solidFill>
                  <a:schemeClr val="tx2"/>
                </a:solidFill>
                <a:latin typeface="Arial" charset="0"/>
              </a:rPr>
              <a:t> Gulati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</a:rPr>
              <a:t>(01335304421)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</a:endParaRPr>
          </a:p>
        </p:txBody>
      </p:sp>
      <p:pic>
        <p:nvPicPr>
          <p:cNvPr id="1026" name="Picture 2" descr="Guru Gobind Singh Indraprastha University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608" y="3120372"/>
            <a:ext cx="1209489" cy="106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4987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Data Flow Diagram (Level - 0)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537" y="1728787"/>
            <a:ext cx="6638925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402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Data Flow Diagram (Level </a:t>
            </a:r>
            <a:r>
              <a:rPr lang="en-US" sz="3400" dirty="0" smtClean="0"/>
              <a:t>– 1 USER)</a:t>
            </a:r>
            <a:endParaRPr lang="en-US" sz="3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846" y="695717"/>
            <a:ext cx="3118035" cy="411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76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Data Flow Diagram (Level </a:t>
            </a:r>
            <a:r>
              <a:rPr lang="en-US" sz="3400" dirty="0" smtClean="0"/>
              <a:t>– 1 ADMIN)</a:t>
            </a:r>
            <a:endParaRPr lang="en-US" sz="3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755" y="671196"/>
            <a:ext cx="4191382" cy="416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43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3600" b="1" dirty="0" smtClean="0"/>
              <a:t>SCREENSHOTS OF RUNNING PROJECT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12498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54D410-7A46-4EED-9CFE-39A606AE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Home Page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29"/>
          <a:stretch/>
        </p:blipFill>
        <p:spPr bwMode="auto">
          <a:xfrm>
            <a:off x="598452" y="823966"/>
            <a:ext cx="8056211" cy="3871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4929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993" y="824983"/>
            <a:ext cx="7107667" cy="3788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74496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Home Page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53" y="721040"/>
            <a:ext cx="7514439" cy="400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21803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199" y="804312"/>
            <a:ext cx="7053943" cy="3759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2424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62" y="787400"/>
            <a:ext cx="7329904" cy="3906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8580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609" y="952897"/>
            <a:ext cx="6506369" cy="3467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6373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>
                <a:cs typeface="Times New Roman" pitchFamily="18" charset="0"/>
              </a:rPr>
              <a:t>Contents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54" y="647700"/>
            <a:ext cx="8708781" cy="4239986"/>
          </a:xfrm>
        </p:spPr>
        <p:txBody>
          <a:bodyPr/>
          <a:lstStyle/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Problem Description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Aim and </a:t>
            </a:r>
            <a:r>
              <a:rPr lang="en-US" sz="1800" dirty="0" smtClean="0"/>
              <a:t>Objective</a:t>
            </a:r>
            <a:endParaRPr lang="en-US" sz="1800" dirty="0"/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 smtClean="0"/>
              <a:t>Team role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Methodology and Technology Used for Project </a:t>
            </a:r>
            <a:r>
              <a:rPr lang="en-US" sz="1800" dirty="0" smtClean="0"/>
              <a:t>Development</a:t>
            </a:r>
            <a:endParaRPr lang="en-US" sz="1800" dirty="0"/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System Design (Use Case, Data Flow Diagram, Entity-Relation Diagram)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 smtClean="0"/>
              <a:t>Screenshots of running project</a:t>
            </a:r>
            <a:endParaRPr lang="en-US" sz="1800" dirty="0"/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Testing of Project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Conclusion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Future Scope</a:t>
            </a:r>
          </a:p>
          <a:p>
            <a:pPr algn="just">
              <a:lnSpc>
                <a:spcPct val="110000"/>
              </a:lnSpc>
              <a:spcBef>
                <a:spcPts val="500"/>
              </a:spcBef>
              <a:defRPr/>
            </a:pPr>
            <a:r>
              <a:rPr lang="en-US" sz="1800" dirty="0"/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855867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Shop Page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726" y="735157"/>
            <a:ext cx="7539124" cy="401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63374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Shop Page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987" y="751201"/>
            <a:ext cx="7478713" cy="39861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619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Shop Page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679759"/>
            <a:ext cx="7591425" cy="4046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54864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Product Page</a:t>
            </a:r>
            <a:endParaRPr 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6" y="757312"/>
            <a:ext cx="7407202" cy="3948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81794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Page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5" y="881194"/>
            <a:ext cx="6924591" cy="36908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6771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Page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742950"/>
            <a:ext cx="7687315" cy="409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2964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Booking Page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723900"/>
            <a:ext cx="7651574" cy="407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2327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Booking Page</a:t>
            </a:r>
            <a:endParaRPr 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" y="735747"/>
            <a:ext cx="7439025" cy="396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20138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Booking Page</a:t>
            </a:r>
            <a:endParaRPr 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810498"/>
            <a:ext cx="7381875" cy="3934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22884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Page</a:t>
            </a:r>
            <a:endParaRPr 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843380"/>
            <a:ext cx="6962775" cy="3711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4544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Problem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54" y="647700"/>
            <a:ext cx="8708781" cy="4239986"/>
          </a:xfrm>
        </p:spPr>
        <p:txBody>
          <a:bodyPr/>
          <a:lstStyle/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1800" dirty="0" smtClean="0">
                <a:solidFill>
                  <a:srgbClr val="24292F"/>
                </a:solidFill>
                <a:latin typeface="-apple-system"/>
              </a:rPr>
              <a:t>Due to increase in sale of motorbikes and scooters SP Automobiles thought of having a web based application to provide booking service feature and spare parts online.</a:t>
            </a:r>
          </a:p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1800" dirty="0" smtClean="0">
                <a:solidFill>
                  <a:srgbClr val="24292F"/>
                </a:solidFill>
                <a:latin typeface="-apple-system"/>
              </a:rPr>
              <a:t>Also </a:t>
            </a:r>
            <a:r>
              <a:rPr lang="en-US" sz="1800" dirty="0">
                <a:solidFill>
                  <a:srgbClr val="24292F"/>
                </a:solidFill>
                <a:latin typeface="-apple-system"/>
              </a:rPr>
              <a:t>while waiting in long </a:t>
            </a:r>
            <a:r>
              <a:rPr lang="en-US" sz="1800" dirty="0" smtClean="0">
                <a:solidFill>
                  <a:srgbClr val="24292F"/>
                </a:solidFill>
                <a:latin typeface="-apple-system"/>
              </a:rPr>
              <a:t>queues to get their vehicle serviced people were getting irritated so SP Automobiles provided their customers with easy online booking options </a:t>
            </a:r>
            <a:r>
              <a:rPr lang="en-US" sz="1800" dirty="0">
                <a:solidFill>
                  <a:srgbClr val="24292F"/>
                </a:solidFill>
                <a:latin typeface="-apple-system"/>
              </a:rPr>
              <a:t>. </a:t>
            </a:r>
          </a:p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1800" dirty="0" smtClean="0">
                <a:solidFill>
                  <a:srgbClr val="24292F"/>
                </a:solidFill>
                <a:latin typeface="-apple-system"/>
              </a:rPr>
              <a:t>And if mechanic isn’t available or if he/she got way too many customers on a single day then  it would </a:t>
            </a:r>
            <a:r>
              <a:rPr lang="en-US" sz="1800" dirty="0">
                <a:solidFill>
                  <a:srgbClr val="24292F"/>
                </a:solidFill>
                <a:latin typeface="-apple-system"/>
              </a:rPr>
              <a:t>a bummer for everyone. </a:t>
            </a:r>
            <a:endParaRPr lang="en-US" sz="1800" dirty="0" smtClean="0">
              <a:solidFill>
                <a:srgbClr val="24292F"/>
              </a:solidFill>
              <a:latin typeface="-apple-system"/>
            </a:endParaRPr>
          </a:p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1800" dirty="0" smtClean="0">
                <a:solidFill>
                  <a:srgbClr val="24292F"/>
                </a:solidFill>
                <a:latin typeface="-apple-system"/>
              </a:rPr>
              <a:t>Also people can buy spare parts for their vehicle at reasonable price and get it fixed hand to hand on their visit to the workshop.</a:t>
            </a:r>
            <a:endParaRPr lang="en-US" sz="1800" dirty="0">
              <a:solidFill>
                <a:srgbClr val="24292F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3447384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Page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762000"/>
            <a:ext cx="7580092" cy="404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18251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Page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797830"/>
            <a:ext cx="7477125" cy="3985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98580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Page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" y="806822"/>
            <a:ext cx="7324725" cy="3904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86405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5" y="871326"/>
            <a:ext cx="6981825" cy="3721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64312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" y="838200"/>
            <a:ext cx="7181850" cy="382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135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876300"/>
            <a:ext cx="7222681" cy="3849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69928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739379"/>
            <a:ext cx="7548072" cy="40231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1825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778309"/>
            <a:ext cx="7477125" cy="39853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96928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Profile Page</a:t>
            </a:r>
            <a:endParaRPr 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851018"/>
            <a:ext cx="7019925" cy="3741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21087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217" y="800100"/>
            <a:ext cx="7151196" cy="3811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4726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Aim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54" y="647700"/>
            <a:ext cx="8708781" cy="4239986"/>
          </a:xfrm>
        </p:spPr>
        <p:txBody>
          <a:bodyPr/>
          <a:lstStyle/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2200" b="1" dirty="0">
                <a:solidFill>
                  <a:srgbClr val="0000CC"/>
                </a:solidFill>
              </a:rPr>
              <a:t>Aim: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/>
              <a:t>To develop a web-based application for </a:t>
            </a:r>
            <a:r>
              <a:rPr lang="en-US" dirty="0" smtClean="0">
                <a:solidFill>
                  <a:srgbClr val="C00000"/>
                </a:solidFill>
              </a:rPr>
              <a:t>SP AUTOMOBILES</a:t>
            </a:r>
            <a:endParaRPr lang="en-US" dirty="0"/>
          </a:p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2200" b="1" dirty="0">
                <a:solidFill>
                  <a:srgbClr val="0000CC"/>
                </a:solidFill>
              </a:rPr>
              <a:t>Objectives: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/>
              <a:t>To  design of a relational database for managing </a:t>
            </a:r>
            <a:r>
              <a:rPr lang="en-US" dirty="0" smtClean="0"/>
              <a:t>appointments, products, users, mails and to order spare parts.</a:t>
            </a:r>
            <a:endParaRPr lang="en-US" dirty="0"/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/>
              <a:t>To design user-friendly interfaces to interact with the system.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 smtClean="0"/>
              <a:t>To develop a better web based application according to user’s requirement.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 smtClean="0"/>
              <a:t>To </a:t>
            </a:r>
            <a:r>
              <a:rPr lang="en-US" dirty="0"/>
              <a:t>test the developed system.</a:t>
            </a:r>
            <a:endParaRPr lang="en-US" sz="2200" dirty="0"/>
          </a:p>
          <a:p>
            <a:pPr lvl="1" algn="just">
              <a:lnSpc>
                <a:spcPct val="125000"/>
              </a:lnSpc>
              <a:spcBef>
                <a:spcPts val="1200"/>
              </a:spcBef>
              <a:defRPr/>
            </a:pPr>
            <a:endParaRPr lang="en-US" dirty="0"/>
          </a:p>
          <a:p>
            <a:pPr lvl="1" algn="just">
              <a:lnSpc>
                <a:spcPct val="125000"/>
              </a:lnSpc>
              <a:spcBef>
                <a:spcPts val="1200"/>
              </a:spcBef>
              <a:defRPr/>
            </a:pPr>
            <a:endParaRPr lang="en-US" dirty="0"/>
          </a:p>
          <a:p>
            <a:pPr lvl="1" algn="just">
              <a:lnSpc>
                <a:spcPct val="125000"/>
              </a:lnSpc>
              <a:spcBef>
                <a:spcPts val="1200"/>
              </a:spcBef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9719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752092"/>
            <a:ext cx="7553325" cy="4025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5753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5" y="783714"/>
            <a:ext cx="7381875" cy="3934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23001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826359"/>
            <a:ext cx="7334250" cy="3909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01756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309" y="861713"/>
            <a:ext cx="6810377" cy="362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07649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Place Order</a:t>
            </a:r>
            <a:endParaRPr lang="en-US" dirty="0"/>
          </a:p>
        </p:txBody>
      </p:sp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84" y="812809"/>
            <a:ext cx="7452867" cy="3972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327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Testing of the Project</a:t>
            </a:r>
            <a:endParaRPr lang="en-IN" sz="3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417262"/>
              </p:ext>
            </p:extLst>
          </p:nvPr>
        </p:nvGraphicFramePr>
        <p:xfrm>
          <a:off x="83976" y="779970"/>
          <a:ext cx="8798767" cy="3692950"/>
        </p:xfrm>
        <a:graphic>
          <a:graphicData uri="http://schemas.openxmlformats.org/drawingml/2006/table">
            <a:tbl>
              <a:tblPr firstRow="1" firstCol="1" bandRow="1"/>
              <a:tblGrid>
                <a:gridCol w="7025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88683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71845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8558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103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17699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27737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251539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Id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rowSpan="2">
                  <a:txBody>
                    <a:bodyPr/>
                    <a:lstStyle/>
                    <a:p>
                      <a:pPr marL="5080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Test Case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Description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rowSpan="2">
                  <a:txBody>
                    <a:bodyPr/>
                    <a:lstStyle/>
                    <a:p>
                      <a:pPr marL="5080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Test Case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Input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Test Results</a:t>
                      </a:r>
                      <a:endParaRPr lang="en-IN" sz="130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Status</a:t>
                      </a:r>
                      <a:endParaRPr lang="en-IN" sz="130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Corrective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Measure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51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Expected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Actual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5">
                      <a:fgClr>
                        <a:srgbClr val="FFFFFF"/>
                      </a:fgClr>
                      <a:bgClr>
                        <a:srgbClr val="F2F2F2"/>
                      </a:bgClr>
                    </a:pattFill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88360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IN" sz="1300" b="1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1 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When </a:t>
                      </a: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user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try to book appointment without filling out details.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Some fields of the form are empty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Please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fill details message.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Please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fill details message.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Pass</a:t>
                      </a: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None</a:t>
                      </a: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65079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2</a:t>
                      </a:r>
                    </a:p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endParaRPr lang="en-IN" sz="1300" dirty="0" smtClean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endParaRPr lang="en-IN" sz="1300" dirty="0" smtClean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79074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When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user try to add items to cart without logging in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79074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Add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to cart.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Redirect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to cart page with </a:t>
                      </a:r>
                      <a:r>
                        <a:rPr lang="en-IN" sz="1300" baseline="0" dirty="0" err="1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msg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:”cart is empty”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Redirect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to cart page with </a:t>
                      </a:r>
                      <a:r>
                        <a:rPr lang="en-IN" sz="1300" baseline="0" dirty="0" err="1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msg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:”cart is empty”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pass</a:t>
                      </a: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None</a:t>
                      </a:r>
                    </a:p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1300" dirty="0" smtClean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978212223"/>
                  </a:ext>
                </a:extLst>
              </a:tr>
              <a:tr h="594104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IN" sz="1300" b="1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3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Register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as user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Try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adding different password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Add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same password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Add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same password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Pass</a:t>
                      </a: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None</a:t>
                      </a: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50813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IN" sz="1300" b="1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4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If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user is registered and try add wrong credentials to login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Details of the user </a:t>
                      </a: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Invalid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Credentials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79074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0" algn="l"/>
                        </a:tabLst>
                        <a:defRPr/>
                      </a:pPr>
                      <a:r>
                        <a:rPr lang="en-IN" sz="130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Invalid</a:t>
                      </a:r>
                      <a:r>
                        <a:rPr lang="en-IN" sz="1300" baseline="0" dirty="0" smtClean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 Credentials</a:t>
                      </a:r>
                      <a:endParaRPr lang="en-IN" sz="1300" dirty="0">
                        <a:effectLst/>
                        <a:latin typeface="Calibri" pitchFamily="34" charset="0"/>
                        <a:ea typeface="Times New Roman"/>
                        <a:cs typeface="Calibri" pitchFamily="34" charset="0"/>
                      </a:endParaRP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Pass</a:t>
                      </a:r>
                    </a:p>
                  </a:txBody>
                  <a:tcPr marL="50672" marR="5067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300" dirty="0">
                          <a:effectLst/>
                          <a:latin typeface="Calibri" pitchFamily="34" charset="0"/>
                          <a:ea typeface="Times New Roman"/>
                          <a:cs typeface="Calibri" pitchFamily="34" charset="0"/>
                        </a:rPr>
                        <a:t>None</a:t>
                      </a:r>
                    </a:p>
                  </a:txBody>
                  <a:tcPr marL="40350" marR="40350" marT="27212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35036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Conclusion</a:t>
            </a:r>
            <a:endParaRPr lang="en-IN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54" y="697310"/>
            <a:ext cx="8708781" cy="4154090"/>
          </a:xfrm>
        </p:spPr>
        <p:txBody>
          <a:bodyPr/>
          <a:lstStyle/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A web-based application developed </a:t>
            </a:r>
            <a:r>
              <a:rPr lang="en-US" dirty="0" smtClean="0"/>
              <a:t>to book service and buy spare parts for vehicles in </a:t>
            </a:r>
            <a:r>
              <a:rPr lang="en-US" dirty="0"/>
              <a:t>real time environment. 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 smtClean="0"/>
              <a:t>Agile Methodology </a:t>
            </a:r>
            <a:r>
              <a:rPr lang="en-US" dirty="0"/>
              <a:t>has been followed for development of the project.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The developed application has following features: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sz="1800" dirty="0">
                <a:solidFill>
                  <a:srgbClr val="0000CC"/>
                </a:solidFill>
              </a:rPr>
              <a:t>Online accessibility.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sz="1800" dirty="0">
                <a:solidFill>
                  <a:srgbClr val="0000CC"/>
                </a:solidFill>
              </a:rPr>
              <a:t>Responsive user-friendly interfaces to interact with the system</a:t>
            </a:r>
            <a:r>
              <a:rPr lang="en-US" sz="1800" dirty="0" smtClean="0">
                <a:solidFill>
                  <a:srgbClr val="0000CC"/>
                </a:solidFill>
              </a:rPr>
              <a:t>.</a:t>
            </a:r>
            <a:endParaRPr lang="en-US" sz="1800" dirty="0">
              <a:solidFill>
                <a:srgbClr val="0000CC"/>
              </a:solidFill>
            </a:endParaRP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sz="1800" dirty="0">
                <a:solidFill>
                  <a:srgbClr val="0000CC"/>
                </a:solidFill>
              </a:rPr>
              <a:t>Other features as per the project’s nature.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endParaRPr lang="en-US" dirty="0"/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endParaRPr lang="en-US" sz="2200" dirty="0"/>
          </a:p>
          <a:p>
            <a:pPr lvl="1">
              <a:lnSpc>
                <a:spcPct val="125000"/>
              </a:lnSpc>
              <a:spcBef>
                <a:spcPts val="1200"/>
              </a:spcBef>
            </a:pPr>
            <a:endParaRPr lang="en-US" dirty="0"/>
          </a:p>
          <a:p>
            <a:pPr lvl="1">
              <a:lnSpc>
                <a:spcPct val="125000"/>
              </a:lnSpc>
              <a:spcBef>
                <a:spcPts val="12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4374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Future Scope</a:t>
            </a:r>
            <a:endParaRPr lang="en-IN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Multi-language support can be provided for different regional customers</a:t>
            </a:r>
            <a:r>
              <a:rPr lang="en-US" dirty="0" smtClean="0"/>
              <a:t>.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 smtClean="0"/>
              <a:t>Profile page section will get a complete overhaul and many new features will be added.</a:t>
            </a:r>
            <a:endParaRPr lang="en-US" dirty="0"/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The developed project </a:t>
            </a:r>
            <a:r>
              <a:rPr lang="en-US" dirty="0" smtClean="0"/>
              <a:t>will be </a:t>
            </a:r>
            <a:r>
              <a:rPr lang="en-US" dirty="0"/>
              <a:t>converted to a smart phone application.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We can provide our users with a better interface of our </a:t>
            </a:r>
            <a:r>
              <a:rPr lang="en-US" dirty="0" smtClean="0"/>
              <a:t>application.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 smtClean="0"/>
              <a:t>Location </a:t>
            </a:r>
            <a:r>
              <a:rPr lang="en-US" dirty="0"/>
              <a:t>service can be implemented.</a:t>
            </a:r>
          </a:p>
        </p:txBody>
      </p:sp>
    </p:spTree>
    <p:extLst>
      <p:ext uri="{BB962C8B-B14F-4D97-AF65-F5344CB8AC3E}">
        <p14:creationId xmlns:p14="http://schemas.microsoft.com/office/powerpoint/2010/main" val="2498540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/>
              <a:t>Bibliography</a:t>
            </a:r>
            <a:endParaRPr lang="en-IN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5000"/>
              </a:lnSpc>
              <a:spcBef>
                <a:spcPts val="1200"/>
              </a:spcBef>
              <a:buNone/>
            </a:pPr>
            <a:r>
              <a:rPr lang="en-US" b="1" dirty="0">
                <a:solidFill>
                  <a:srgbClr val="0000CC"/>
                </a:solidFill>
              </a:rPr>
              <a:t>      Websites:</a:t>
            </a: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 smtClean="0"/>
              <a:t>w3schools.com</a:t>
            </a:r>
            <a:endParaRPr lang="en-US" dirty="0"/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 smtClean="0"/>
              <a:t>j</a:t>
            </a:r>
            <a:r>
              <a:rPr lang="en-US" dirty="0" smtClean="0"/>
              <a:t>avatpoint.com</a:t>
            </a:r>
            <a:endParaRPr lang="en-US" dirty="0"/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g</a:t>
            </a:r>
            <a:r>
              <a:rPr lang="en-US" dirty="0" smtClean="0"/>
              <a:t>eeksforgeeks.com</a:t>
            </a:r>
            <a:endParaRPr lang="en-US" dirty="0"/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en-US" dirty="0"/>
              <a:t>y</a:t>
            </a:r>
            <a:r>
              <a:rPr lang="en-US" dirty="0" smtClean="0"/>
              <a:t>outube.com</a:t>
            </a:r>
            <a:endParaRPr lang="en-US" dirty="0"/>
          </a:p>
          <a:p>
            <a:pPr>
              <a:lnSpc>
                <a:spcPct val="125000"/>
              </a:lnSpc>
              <a:spcBef>
                <a:spcPts val="12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996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5854FF-A3E1-445E-86B9-6E6F2FF49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Role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0A9452-28FD-4BEA-B7A3-4CC7E1B5E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US" sz="1800" b="1" dirty="0" smtClean="0"/>
              <a:t>TUSHAR SHARMA</a:t>
            </a:r>
            <a:endParaRPr lang="en-US" sz="18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 smtClean="0"/>
              <a:t>Database Management</a:t>
            </a:r>
          </a:p>
          <a:p>
            <a:pPr marL="0" indent="0">
              <a:buNone/>
            </a:pPr>
            <a:endParaRPr lang="en-US" sz="16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1800" b="1" dirty="0" smtClean="0"/>
              <a:t>PARIKSHIT SONI</a:t>
            </a:r>
            <a:endParaRPr lang="en-US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 smtClean="0"/>
              <a:t>Back-end development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lvl="0">
              <a:buFont typeface="Wingdings" panose="05000000000000000000" pitchFamily="2" charset="2"/>
              <a:buChar char="Ø"/>
            </a:pPr>
            <a:r>
              <a:rPr lang="en-US" sz="1800" b="1" dirty="0" smtClean="0"/>
              <a:t>SIMRAN GULATI</a:t>
            </a:r>
            <a:endParaRPr lang="en-US" sz="18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 smtClean="0"/>
              <a:t>Front-end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093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Methodology and Technology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254" y="647700"/>
            <a:ext cx="8708781" cy="4239986"/>
          </a:xfrm>
        </p:spPr>
        <p:txBody>
          <a:bodyPr/>
          <a:lstStyle/>
          <a:p>
            <a:pPr algn="just">
              <a:lnSpc>
                <a:spcPct val="125000"/>
              </a:lnSpc>
              <a:spcBef>
                <a:spcPts val="1200"/>
              </a:spcBef>
              <a:defRPr/>
            </a:pPr>
            <a:r>
              <a:rPr lang="en-US" sz="2200" dirty="0">
                <a:solidFill>
                  <a:srgbClr val="0000CC"/>
                </a:solidFill>
              </a:rPr>
              <a:t>Methodology used for Project Development: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 smtClean="0"/>
              <a:t>Agile Methodology</a:t>
            </a:r>
            <a:endParaRPr lang="en-US" dirty="0"/>
          </a:p>
          <a:p>
            <a:pPr algn="just">
              <a:lnSpc>
                <a:spcPct val="125000"/>
              </a:lnSpc>
              <a:spcBef>
                <a:spcPts val="1800"/>
              </a:spcBef>
              <a:defRPr/>
            </a:pPr>
            <a:r>
              <a:rPr lang="en-US" sz="2200" dirty="0">
                <a:solidFill>
                  <a:srgbClr val="0000CC"/>
                </a:solidFill>
              </a:rPr>
              <a:t>Technology used for Project Development: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>
                <a:solidFill>
                  <a:srgbClr val="C00000"/>
                </a:solidFill>
              </a:rPr>
              <a:t>Front-End: </a:t>
            </a:r>
            <a:r>
              <a:rPr lang="en-US" dirty="0" smtClean="0"/>
              <a:t>HTML , </a:t>
            </a:r>
            <a:r>
              <a:rPr lang="en-US" dirty="0"/>
              <a:t>CSS </a:t>
            </a:r>
            <a:r>
              <a:rPr lang="en-US" dirty="0" smtClean="0"/>
              <a:t>,  JavaScript</a:t>
            </a:r>
            <a:endParaRPr lang="en-US" dirty="0"/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>
                <a:solidFill>
                  <a:srgbClr val="C00000"/>
                </a:solidFill>
              </a:rPr>
              <a:t>Back-End:</a:t>
            </a: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dirty="0" err="1" smtClean="0"/>
              <a:t>Node.Js</a:t>
            </a:r>
            <a:r>
              <a:rPr lang="en-US" dirty="0" smtClean="0"/>
              <a:t>, Express </a:t>
            </a:r>
            <a:r>
              <a:rPr lang="en-US" dirty="0" err="1" smtClean="0"/>
              <a:t>Js</a:t>
            </a:r>
            <a:r>
              <a:rPr lang="en-US" dirty="0" smtClean="0"/>
              <a:t>, JavaScript</a:t>
            </a:r>
            <a:endParaRPr lang="en-US" dirty="0"/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>
                <a:solidFill>
                  <a:srgbClr val="C00000"/>
                </a:solidFill>
              </a:rPr>
              <a:t>Integrated Development Environment (IDE):</a:t>
            </a:r>
            <a:r>
              <a:rPr lang="en-US" dirty="0"/>
              <a:t> VS Code</a:t>
            </a:r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 smtClean="0">
                <a:solidFill>
                  <a:srgbClr val="C00000"/>
                </a:solidFill>
              </a:rPr>
              <a:t>Database: </a:t>
            </a:r>
            <a:r>
              <a:rPr lang="en-US" dirty="0" smtClean="0"/>
              <a:t>MySQL Workbench</a:t>
            </a:r>
            <a:endParaRPr lang="en-US" dirty="0"/>
          </a:p>
          <a:p>
            <a:pPr lvl="1" algn="just">
              <a:lnSpc>
                <a:spcPct val="125000"/>
              </a:lnSpc>
              <a:spcBef>
                <a:spcPts val="600"/>
              </a:spcBef>
              <a:defRPr/>
            </a:pPr>
            <a:r>
              <a:rPr lang="en-US" dirty="0">
                <a:solidFill>
                  <a:srgbClr val="C00000"/>
                </a:solidFill>
              </a:rPr>
              <a:t>Web Server:</a:t>
            </a:r>
            <a:r>
              <a:rPr lang="en-US" dirty="0"/>
              <a:t> </a:t>
            </a:r>
            <a:r>
              <a:rPr lang="en-US" dirty="0" err="1" smtClean="0"/>
              <a:t>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51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pPr>
              <a:buNone/>
            </a:pPr>
            <a:r>
              <a:rPr lang="en-US" sz="3600" b="1" dirty="0" smtClean="0"/>
              <a:t>SYSTEM DESIGN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09680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Use Case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253" y="688368"/>
            <a:ext cx="4351449" cy="416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953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352" y="7142"/>
            <a:ext cx="7643446" cy="498872"/>
          </a:xfrm>
        </p:spPr>
        <p:txBody>
          <a:bodyPr/>
          <a:lstStyle/>
          <a:p>
            <a:pPr>
              <a:defRPr/>
            </a:pPr>
            <a:r>
              <a:rPr lang="en-US" sz="3400" dirty="0"/>
              <a:t>Entity-Relationship (E-R)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70" y="700616"/>
            <a:ext cx="5036892" cy="415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10592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_MC_HR_14100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resentation_MC_HR_141004">
      <a:majorFont>
        <a:latin typeface="Times New Roman"/>
        <a:ea typeface=""/>
        <a:cs typeface="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resentation_MC_HR_141004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_MC_HR_141004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_MC_HR_141004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_MC_HR_141004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_MC_HR_141004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_MC_HR_141004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_MC_HR_141004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16636</TotalTime>
  <Words>731</Words>
  <Application>Microsoft Office PowerPoint</Application>
  <PresentationFormat>On-screen Show (16:9)</PresentationFormat>
  <Paragraphs>159</Paragraphs>
  <Slides>48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Presentation_MC_HR_141004</vt:lpstr>
      <vt:lpstr>MINOR PROJECT - III ON SP AUTOMOBILES (MCA – SEMESTER 3; BATCH 2021-23)  </vt:lpstr>
      <vt:lpstr>Contents</vt:lpstr>
      <vt:lpstr>Problem Description</vt:lpstr>
      <vt:lpstr>Aim and Objectives</vt:lpstr>
      <vt:lpstr>Team Role</vt:lpstr>
      <vt:lpstr>Methodology and Technology Used</vt:lpstr>
      <vt:lpstr>PowerPoint Presentation</vt:lpstr>
      <vt:lpstr>Use Case Diagram</vt:lpstr>
      <vt:lpstr>Entity-Relationship (E-R) Diagram</vt:lpstr>
      <vt:lpstr>Data Flow Diagram (Level - 0)</vt:lpstr>
      <vt:lpstr>Data Flow Diagram (Level – 1 USER)</vt:lpstr>
      <vt:lpstr>Data Flow Diagram (Level – 1 ADMIN)</vt:lpstr>
      <vt:lpstr>PowerPoint Presentation</vt:lpstr>
      <vt:lpstr> Home Page</vt:lpstr>
      <vt:lpstr>Home Page</vt:lpstr>
      <vt:lpstr>Home Page</vt:lpstr>
      <vt:lpstr>Home Page</vt:lpstr>
      <vt:lpstr>Home Page</vt:lpstr>
      <vt:lpstr>Home Page</vt:lpstr>
      <vt:lpstr>Shop Page</vt:lpstr>
      <vt:lpstr>Shop Page</vt:lpstr>
      <vt:lpstr>Shop Page</vt:lpstr>
      <vt:lpstr>Single Product Page</vt:lpstr>
      <vt:lpstr>Service Page</vt:lpstr>
      <vt:lpstr>Service Page</vt:lpstr>
      <vt:lpstr>Booking Page</vt:lpstr>
      <vt:lpstr>Booking Page</vt:lpstr>
      <vt:lpstr>Booking Page</vt:lpstr>
      <vt:lpstr>About Page</vt:lpstr>
      <vt:lpstr>About Page</vt:lpstr>
      <vt:lpstr>Contact Page</vt:lpstr>
      <vt:lpstr>Contact Page</vt:lpstr>
      <vt:lpstr>Profile Page</vt:lpstr>
      <vt:lpstr>Profile Page</vt:lpstr>
      <vt:lpstr>Profile Page</vt:lpstr>
      <vt:lpstr>Profile Page</vt:lpstr>
      <vt:lpstr>Profile Page</vt:lpstr>
      <vt:lpstr>Profile Page</vt:lpstr>
      <vt:lpstr>Cart</vt:lpstr>
      <vt:lpstr>Cart</vt:lpstr>
      <vt:lpstr>Cart</vt:lpstr>
      <vt:lpstr>Cart</vt:lpstr>
      <vt:lpstr>Cart</vt:lpstr>
      <vt:lpstr>Place Order</vt:lpstr>
      <vt:lpstr>Testing of the Project</vt:lpstr>
      <vt:lpstr>Conclusion</vt:lpstr>
      <vt:lpstr>Future Scope</vt:lpstr>
      <vt:lpstr>Bibliography</vt:lpstr>
    </vt:vector>
  </TitlesOfParts>
  <Company>Capital One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Extreme Programming</dc:title>
  <dc:creator>Dr. Sunil Pratap Singh</dc:creator>
  <cp:lastModifiedBy>Parikshit Soni</cp:lastModifiedBy>
  <cp:revision>2276</cp:revision>
  <cp:lastPrinted>2018-05-30T05:31:50Z</cp:lastPrinted>
  <dcterms:created xsi:type="dcterms:W3CDTF">2000-01-06T15:07:49Z</dcterms:created>
  <dcterms:modified xsi:type="dcterms:W3CDTF">2023-01-27T17:37:39Z</dcterms:modified>
</cp:coreProperties>
</file>

<file path=docProps/thumbnail.jpeg>
</file>